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50B30-695B-4238-9EEA-9E9BE5BC57B4}" type="datetimeFigureOut">
              <a:rPr lang="bg-BG" smtClean="0"/>
              <a:t>8.9.2012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458-28F2-45CB-8444-F4691D6078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52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473338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453336"/>
            <a:ext cx="1524000" cy="228600"/>
          </a:xfrm>
        </p:spPr>
        <p:txBody>
          <a:bodyPr/>
          <a:lstStyle/>
          <a:p>
            <a:fld id="{F6E2F699-6F5C-44A7-B64F-B124B593F250}" type="datetime1">
              <a:rPr lang="bg-BG" smtClean="0"/>
              <a:t>8.9.2012 г.</a:t>
            </a:fld>
            <a:endParaRPr lang="bg-B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453336"/>
            <a:ext cx="1198880" cy="228600"/>
          </a:xfrm>
        </p:spPr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454098"/>
            <a:ext cx="5600700" cy="228600"/>
          </a:xfrm>
        </p:spPr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F6DE-88FC-45CD-9F53-1341893B9F56}" type="datetime1">
              <a:rPr lang="bg-BG" smtClean="0"/>
              <a:t>8.9.2012 г.</a:t>
            </a:fld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D33F-64CB-4B59-B3B1-7A2FBA5B18AA}" type="datetime1">
              <a:rPr lang="bg-BG" smtClean="0"/>
              <a:t>8.9.2012 г.</a:t>
            </a:fld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474291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162800" y="6453336"/>
            <a:ext cx="1524000" cy="228600"/>
          </a:xfrm>
        </p:spPr>
        <p:txBody>
          <a:bodyPr/>
          <a:lstStyle/>
          <a:p>
            <a:fld id="{2ECEFE2B-DBD3-4E0F-B3DF-65728E03D467}" type="datetime1">
              <a:rPr lang="bg-BG" smtClean="0"/>
              <a:t>8.9.2012 г.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742680" y="6453336"/>
            <a:ext cx="381000" cy="228600"/>
          </a:xfrm>
        </p:spPr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>
          <a:xfrm>
            <a:off x="457200" y="6453336"/>
            <a:ext cx="6629400" cy="228600"/>
          </a:xfrm>
        </p:spPr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5F72AACD-A4E4-4254-9865-99026D1F21B2}" type="datetime1">
              <a:rPr lang="bg-BG" smtClean="0"/>
              <a:t>8.9.2012 г.</a:t>
            </a:fld>
            <a:endParaRPr lang="bg-BG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3E2675-B4BA-4224-BFBF-C360B81E1E71}" type="datetime1">
              <a:rPr lang="bg-BG" smtClean="0"/>
              <a:t>8.9.2012 г.</a:t>
            </a:fld>
            <a:endParaRPr lang="bg-BG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A1C6C7-2AFA-43A0-AD88-DF671623A44D}" type="datetime1">
              <a:rPr lang="bg-BG" smtClean="0"/>
              <a:t>8.9.2012 г.</a:t>
            </a:fld>
            <a:endParaRPr lang="bg-BG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611A-A2FB-4AA2-91E5-F3A6E5ADD024}" type="datetime1">
              <a:rPr lang="bg-BG" smtClean="0"/>
              <a:t>8.9.2012 г.</a:t>
            </a:fld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7806-CD66-4BEA-A190-04B97F2937D4}" type="datetime1">
              <a:rPr lang="bg-BG" smtClean="0"/>
              <a:t>8.9.2012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5186F5-9A6F-461A-A1BD-CB282F917970}" type="datetime1">
              <a:rPr lang="bg-BG" smtClean="0"/>
              <a:t>8.9.2012 г.</a:t>
            </a:fld>
            <a:endParaRPr lang="bg-BG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9ACD-436D-4B85-99F8-E652CDBEADD4}" type="datetime1">
              <a:rPr lang="bg-BG" smtClean="0"/>
              <a:t>8.9.2012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910E3FD-87BD-4ECA-8364-0F63B2DC36AA}" type="datetime1">
              <a:rPr lang="bg-BG" smtClean="0"/>
              <a:t>8.9.2012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8A9DEEE-0625-4F44-8759-00B310D726CD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1873483"/>
          </a:xfrm>
        </p:spPr>
        <p:txBody>
          <a:bodyPr>
            <a:normAutofit/>
          </a:bodyPr>
          <a:lstStyle/>
          <a:p>
            <a:r>
              <a:rPr lang="en-US" sz="4400" dirty="0"/>
              <a:t>Supporting tools for t</a:t>
            </a:r>
            <a:r>
              <a:rPr lang="en-US" sz="4400" dirty="0" smtClean="0"/>
              <a:t>he new </a:t>
            </a:r>
            <a:r>
              <a:rPr lang="en-US" sz="4400" dirty="0"/>
              <a:t>masters’ curriculum</a:t>
            </a:r>
            <a:endParaRPr lang="bg-BG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2"/>
            <a:ext cx="5120640" cy="26598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Emil Doychev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e.doychev@isy-dc.com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Veselina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Valkanova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veselina_viva@abv.bg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University of Plovdiv, Bulgaria</a:t>
            </a:r>
          </a:p>
          <a:p>
            <a:endParaRPr lang="en-US" dirty="0"/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PB"/>
          <p:cNvSpPr/>
          <p:nvPr/>
        </p:nvSpPr>
        <p:spPr>
          <a:xfrm>
            <a:off x="0" y="6705600"/>
            <a:ext cx="397565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20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Dynamic Data List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use it?</a:t>
            </a:r>
          </a:p>
          <a:p>
            <a:pPr lvl="1"/>
            <a:r>
              <a:rPr lang="en-US" dirty="0" smtClean="0"/>
              <a:t>Mostly for registration forms for:</a:t>
            </a:r>
          </a:p>
          <a:p>
            <a:pPr lvl="2"/>
            <a:r>
              <a:rPr lang="en-US" dirty="0" smtClean="0"/>
              <a:t>Course projects and diploma thesis</a:t>
            </a:r>
          </a:p>
          <a:p>
            <a:pPr lvl="2"/>
            <a:r>
              <a:rPr lang="en-US" dirty="0" smtClean="0"/>
              <a:t>Course projects and diploma thesis consultations</a:t>
            </a:r>
          </a:p>
          <a:p>
            <a:pPr lvl="2"/>
            <a:r>
              <a:rPr lang="en-US" dirty="0" smtClean="0"/>
              <a:t>Elective specialization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3975652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15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Documents and media library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178696" cy="44001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Documents and Media library provides a mechanism for storing files online using the same type of structure that is used to store files locally. </a:t>
            </a:r>
          </a:p>
          <a:p>
            <a:r>
              <a:rPr lang="en-US" dirty="0"/>
              <a:t>Any kind of files are supported.</a:t>
            </a:r>
          </a:p>
          <a:p>
            <a:r>
              <a:rPr lang="en-US" dirty="0"/>
              <a:t>It serves as a virtual shared drive. </a:t>
            </a:r>
            <a:endParaRPr lang="en-US" dirty="0" smtClean="0"/>
          </a:p>
          <a:p>
            <a:r>
              <a:rPr lang="en-US" dirty="0" smtClean="0"/>
              <a:t>Rich security policies based on roles, groups and individual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/>
          <a:stretch/>
        </p:blipFill>
        <p:spPr bwMode="auto">
          <a:xfrm>
            <a:off x="3674477" y="1916832"/>
            <a:ext cx="5362019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4373218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01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Liferay</a:t>
            </a:r>
            <a:r>
              <a:rPr lang="en-US" dirty="0" smtClean="0"/>
              <a:t>] Documents and media library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962672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Customizable </a:t>
            </a:r>
            <a:r>
              <a:rPr lang="en-US" dirty="0"/>
              <a:t>document types and metadata sets, automatic document preview </a:t>
            </a:r>
            <a:r>
              <a:rPr lang="en-US" dirty="0" smtClean="0"/>
              <a:t>generation.</a:t>
            </a:r>
          </a:p>
          <a:p>
            <a:r>
              <a:rPr lang="en-US" dirty="0" smtClean="0"/>
              <a:t>Allows </a:t>
            </a:r>
            <a:r>
              <a:rPr lang="en-US" dirty="0"/>
              <a:t>to connect to multiple third-party repositories that support CMIS 1.0 with </a:t>
            </a:r>
            <a:r>
              <a:rPr lang="en-US" dirty="0" err="1"/>
              <a:t>AtomPUB</a:t>
            </a:r>
            <a:r>
              <a:rPr lang="en-US" dirty="0"/>
              <a:t> and Web Services protocols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02" y="1844824"/>
            <a:ext cx="539394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4770782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3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Documents and media library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use it?</a:t>
            </a:r>
          </a:p>
          <a:p>
            <a:pPr lvl="1"/>
            <a:r>
              <a:rPr lang="en-US" dirty="0" smtClean="0"/>
              <a:t>Storing of static content</a:t>
            </a:r>
          </a:p>
          <a:p>
            <a:pPr lvl="2"/>
            <a:r>
              <a:rPr lang="en-US" dirty="0" smtClean="0"/>
              <a:t>Lectures in PDF format</a:t>
            </a:r>
          </a:p>
          <a:p>
            <a:pPr lvl="2"/>
            <a:r>
              <a:rPr lang="en-US" dirty="0" smtClean="0"/>
              <a:t>Archives in ZIP/RAR format with source code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13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5168348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56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Liferay</a:t>
            </a:r>
            <a:r>
              <a:rPr lang="en-US" dirty="0" smtClean="0"/>
              <a:t>] Message boards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314600" cy="4470047"/>
          </a:xfrm>
        </p:spPr>
        <p:txBody>
          <a:bodyPr>
            <a:normAutofit/>
          </a:bodyPr>
          <a:lstStyle/>
          <a:p>
            <a:r>
              <a:rPr lang="en-US" dirty="0"/>
              <a:t>Message Boards </a:t>
            </a:r>
            <a:r>
              <a:rPr lang="en-US" dirty="0" err="1"/>
              <a:t>portlet</a:t>
            </a:r>
            <a:r>
              <a:rPr lang="en-US" dirty="0"/>
              <a:t> is a state of the art forum </a:t>
            </a:r>
            <a:r>
              <a:rPr lang="en-US" dirty="0" smtClean="0"/>
              <a:t>application.</a:t>
            </a:r>
          </a:p>
          <a:p>
            <a:r>
              <a:rPr lang="en-US" dirty="0" err="1" smtClean="0"/>
              <a:t>Liferay’s</a:t>
            </a:r>
            <a:r>
              <a:rPr lang="en-US" dirty="0" smtClean="0"/>
              <a:t> </a:t>
            </a:r>
            <a:r>
              <a:rPr lang="en-US" dirty="0"/>
              <a:t>message boards </a:t>
            </a:r>
            <a:r>
              <a:rPr lang="en-US" dirty="0" smtClean="0"/>
              <a:t>provide </a:t>
            </a:r>
            <a:r>
              <a:rPr lang="en-US" dirty="0"/>
              <a:t>an integrated </a:t>
            </a:r>
            <a:r>
              <a:rPr lang="en-US" dirty="0" smtClean="0"/>
              <a:t>experience – no separate registration 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6192688" cy="467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5565913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5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Message boards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use it?</a:t>
            </a:r>
          </a:p>
          <a:p>
            <a:pPr lvl="1"/>
            <a:r>
              <a:rPr lang="en-US" dirty="0" smtClean="0"/>
              <a:t>Offline communication with the students</a:t>
            </a:r>
          </a:p>
          <a:p>
            <a:pPr lvl="1"/>
            <a:r>
              <a:rPr lang="en-US" dirty="0" smtClean="0"/>
              <a:t>No anonymous postings</a:t>
            </a:r>
          </a:p>
          <a:p>
            <a:pPr lvl="1"/>
            <a:r>
              <a:rPr lang="en-US" dirty="0" smtClean="0"/>
              <a:t>Highly moderated – only topics that worth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15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5963478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34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Liferay</a:t>
            </a:r>
            <a:r>
              <a:rPr lang="en-US" dirty="0" smtClean="0"/>
              <a:t>] Instant messaging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538736" cy="4144963"/>
          </a:xfrm>
        </p:spPr>
        <p:txBody>
          <a:bodyPr/>
          <a:lstStyle/>
          <a:p>
            <a:r>
              <a:rPr lang="en-US" dirty="0" smtClean="0"/>
              <a:t>Provides </a:t>
            </a:r>
            <a:r>
              <a:rPr lang="en-US" dirty="0"/>
              <a:t>a convenient way of allowing users to send each</a:t>
            </a:r>
            <a:br>
              <a:rPr lang="en-US" dirty="0"/>
            </a:br>
            <a:r>
              <a:rPr lang="en-US" dirty="0"/>
              <a:t>other instant messages when they are logged into </a:t>
            </a:r>
            <a:r>
              <a:rPr lang="en-US" dirty="0" smtClean="0"/>
              <a:t>portal.</a:t>
            </a:r>
          </a:p>
          <a:p>
            <a:r>
              <a:rPr lang="en-US" dirty="0"/>
              <a:t>It appears as a</a:t>
            </a:r>
            <a:br>
              <a:rPr lang="en-US" dirty="0"/>
            </a:br>
            <a:r>
              <a:rPr lang="en-US" dirty="0"/>
              <a:t>bar at the bottom of every page, showing who is logged on, their statuses, and</a:t>
            </a:r>
            <a:br>
              <a:rPr lang="en-US" dirty="0"/>
            </a:br>
            <a:r>
              <a:rPr lang="en-US" dirty="0"/>
              <a:t>any chats the logged-in user has open.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90" y="4664643"/>
            <a:ext cx="3276600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3510508" cy="2407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6361044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21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Instant messaging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use it?</a:t>
            </a:r>
          </a:p>
          <a:p>
            <a:pPr lvl="1"/>
            <a:r>
              <a:rPr lang="en-US" dirty="0" smtClean="0"/>
              <a:t>Available to all users</a:t>
            </a:r>
          </a:p>
          <a:p>
            <a:pPr lvl="1"/>
            <a:r>
              <a:rPr lang="en-US" dirty="0" err="1" smtClean="0"/>
              <a:t>Unmoderated</a:t>
            </a:r>
            <a:r>
              <a:rPr lang="en-US" dirty="0" smtClean="0"/>
              <a:t> instant messaging</a:t>
            </a:r>
          </a:p>
          <a:p>
            <a:pPr lvl="1"/>
            <a:r>
              <a:rPr lang="en-US" dirty="0" smtClean="0"/>
              <a:t>Monitored by a software agent (fraud detector) during exams with the test system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6758608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82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[Own] e-Tests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in separate talk by Vladimir Valkanov</a:t>
            </a:r>
          </a:p>
          <a:p>
            <a:r>
              <a:rPr lang="en-US" dirty="0" smtClean="0"/>
              <a:t>Currently new version is developing (QTI 2.1)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7156174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10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[Own</a:t>
            </a:r>
            <a:r>
              <a:rPr lang="en-US" dirty="0" smtClean="0"/>
              <a:t>] SCORM Player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specification: SCORM 2004 R4</a:t>
            </a:r>
          </a:p>
          <a:p>
            <a:r>
              <a:rPr lang="en-US" dirty="0" smtClean="0"/>
              <a:t>Development is still in progress</a:t>
            </a:r>
          </a:p>
          <a:p>
            <a:pPr lvl="1"/>
            <a:r>
              <a:rPr lang="en-US" dirty="0" smtClean="0"/>
              <a:t>Player and management </a:t>
            </a:r>
            <a:r>
              <a:rPr lang="en-US" dirty="0" err="1" smtClean="0"/>
              <a:t>portlets</a:t>
            </a:r>
            <a:r>
              <a:rPr lang="en-US" dirty="0" smtClean="0"/>
              <a:t> are ready</a:t>
            </a:r>
          </a:p>
          <a:p>
            <a:pPr lvl="1"/>
            <a:r>
              <a:rPr lang="en-US" dirty="0" smtClean="0"/>
              <a:t>Sequencing and navigation module is ready approx. on 70% </a:t>
            </a:r>
          </a:p>
          <a:p>
            <a:r>
              <a:rPr lang="en-US" dirty="0" smtClean="0"/>
              <a:t>Used technologies and frameworks: Grails, Groovy, </a:t>
            </a:r>
            <a:r>
              <a:rPr lang="en-US" dirty="0" err="1" smtClean="0"/>
              <a:t>ExtJS</a:t>
            </a:r>
            <a:endParaRPr lang="en-US" dirty="0" smtClean="0"/>
          </a:p>
          <a:p>
            <a:r>
              <a:rPr lang="en-US" dirty="0" smtClean="0"/>
              <a:t>Goal: to pass the ADL’s conformance and compliance tests.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19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7553739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7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DeLC?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web portal implemented by using the </a:t>
            </a:r>
            <a:r>
              <a:rPr lang="en-US" dirty="0" err="1" smtClean="0"/>
              <a:t>Liferay</a:t>
            </a:r>
            <a:r>
              <a:rPr lang="en-US" dirty="0" smtClean="0"/>
              <a:t> open source portal system (pure Java technology).</a:t>
            </a:r>
          </a:p>
          <a:p>
            <a:r>
              <a:rPr lang="en-US" dirty="0" smtClean="0"/>
              <a:t>Developed mainly to support the masters’ program “Software technologies” in the Faculty of mathematics and informatics in the University of Plovdiv.</a:t>
            </a:r>
          </a:p>
          <a:p>
            <a:r>
              <a:rPr lang="en-US" dirty="0" smtClean="0"/>
              <a:t>Used in bachelor education, too.</a:t>
            </a:r>
          </a:p>
          <a:p>
            <a:r>
              <a:rPr lang="en-US" dirty="0" smtClean="0"/>
              <a:t>In production mode for more than two years, already.</a:t>
            </a:r>
          </a:p>
          <a:p>
            <a:r>
              <a:rPr lang="en-US" dirty="0" smtClean="0"/>
              <a:t>Access is not public - restricted to students and staff.</a:t>
            </a:r>
          </a:p>
          <a:p>
            <a:r>
              <a:rPr lang="en-US" dirty="0" smtClean="0"/>
              <a:t>Currently it has 729 registered users (from which 591 active).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A8A9DEEE-0625-4F44-8759-00B310D726CD}" type="slidenum">
              <a:rPr lang="bg-BG" smtClean="0"/>
              <a:t>2</a:t>
            </a:fld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795130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54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[Own</a:t>
            </a:r>
            <a:r>
              <a:rPr lang="en-US" dirty="0" smtClean="0"/>
              <a:t>] Event management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7"/>
          </a:xfrm>
        </p:spPr>
        <p:txBody>
          <a:bodyPr>
            <a:normAutofit/>
          </a:bodyPr>
          <a:lstStyle/>
          <a:p>
            <a:r>
              <a:rPr lang="en-US" dirty="0" smtClean="0"/>
              <a:t>Allows event publishing, reviewing and subscription for notifications.</a:t>
            </a:r>
          </a:p>
          <a:p>
            <a:r>
              <a:rPr lang="en-US" dirty="0" smtClean="0"/>
              <a:t>Custom event types:</a:t>
            </a:r>
          </a:p>
          <a:p>
            <a:pPr lvl="1"/>
            <a:r>
              <a:rPr lang="en-US" dirty="0" smtClean="0"/>
              <a:t>Lecture</a:t>
            </a:r>
          </a:p>
          <a:p>
            <a:pPr lvl="1"/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Exam</a:t>
            </a:r>
          </a:p>
          <a:p>
            <a:pPr lvl="1"/>
            <a:r>
              <a:rPr lang="en-US" dirty="0" smtClean="0"/>
              <a:t>Consultation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Strong security policy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20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744988" cy="168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10444"/>
            <a:ext cx="3948658" cy="281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7951305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57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[Own</a:t>
            </a:r>
            <a:r>
              <a:rPr lang="en-US" dirty="0" smtClean="0"/>
              <a:t>] Grade book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reconstruction to conform to Common Cartridge model.</a:t>
            </a:r>
          </a:p>
          <a:p>
            <a:r>
              <a:rPr lang="en-US" dirty="0" smtClean="0"/>
              <a:t>Integrated with e-Test and SCORM Engine by the </a:t>
            </a:r>
            <a:r>
              <a:rPr lang="en-US" dirty="0" err="1" smtClean="0"/>
              <a:t>Liferay’s</a:t>
            </a:r>
            <a:r>
              <a:rPr lang="en-US" dirty="0" smtClean="0"/>
              <a:t> message bus.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21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8348869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02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[Third-party] Project management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Redmine</a:t>
            </a:r>
            <a:r>
              <a:rPr lang="en-US" dirty="0"/>
              <a:t> is a flexible project management web application. </a:t>
            </a:r>
            <a:endParaRPr lang="en-US" dirty="0" smtClean="0"/>
          </a:p>
          <a:p>
            <a:r>
              <a:rPr lang="en-US" dirty="0" smtClean="0"/>
              <a:t>Written </a:t>
            </a:r>
            <a:r>
              <a:rPr lang="en-US" dirty="0"/>
              <a:t>using the Ruby on Rails framework, it is cross-platform and cross-database.</a:t>
            </a:r>
          </a:p>
          <a:p>
            <a:r>
              <a:rPr lang="en-US" dirty="0" err="1"/>
              <a:t>Redmine</a:t>
            </a:r>
            <a:r>
              <a:rPr lang="en-US" dirty="0"/>
              <a:t> is open source and released under the terms of the GNU General Public License v2 (GPL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22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8746435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23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[Third-party] Project management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Multiple </a:t>
            </a:r>
            <a:r>
              <a:rPr lang="de-DE" dirty="0" err="1">
                <a:solidFill>
                  <a:schemeClr val="accent1"/>
                </a:solidFill>
              </a:rPr>
              <a:t>projects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support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Flexible </a:t>
            </a:r>
            <a:r>
              <a:rPr lang="de-DE" dirty="0" err="1">
                <a:solidFill>
                  <a:schemeClr val="accent1"/>
                </a:solidFill>
              </a:rPr>
              <a:t>role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based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access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control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Flexible </a:t>
            </a:r>
            <a:r>
              <a:rPr lang="de-DE" dirty="0" err="1">
                <a:solidFill>
                  <a:schemeClr val="accent1"/>
                </a:solidFill>
              </a:rPr>
              <a:t>issue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tracking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system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/>
              <a:t>Gantt </a:t>
            </a:r>
            <a:r>
              <a:rPr lang="de-DE" dirty="0" err="1"/>
              <a:t>chart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calendar</a:t>
            </a:r>
            <a:endParaRPr lang="de-DE" dirty="0"/>
          </a:p>
          <a:p>
            <a:r>
              <a:rPr lang="de-DE" dirty="0"/>
              <a:t>News, </a:t>
            </a:r>
            <a:r>
              <a:rPr lang="de-DE" dirty="0" err="1"/>
              <a:t>documents</a:t>
            </a:r>
            <a:r>
              <a:rPr lang="de-DE" dirty="0"/>
              <a:t> &amp;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r>
              <a:rPr lang="de-DE" dirty="0"/>
              <a:t>Feeds &amp; email </a:t>
            </a:r>
            <a:r>
              <a:rPr lang="de-DE" dirty="0" err="1"/>
              <a:t>notifications</a:t>
            </a:r>
            <a:endParaRPr lang="de-DE" dirty="0"/>
          </a:p>
          <a:p>
            <a:r>
              <a:rPr lang="de-DE" dirty="0"/>
              <a:t>Per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wiki</a:t>
            </a:r>
            <a:endParaRPr lang="de-DE" dirty="0"/>
          </a:p>
          <a:p>
            <a:r>
              <a:rPr lang="de-DE" dirty="0"/>
              <a:t>Per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forums</a:t>
            </a:r>
            <a:endParaRPr lang="de-DE" dirty="0"/>
          </a:p>
          <a:p>
            <a:r>
              <a:rPr lang="de-DE" dirty="0"/>
              <a:t>Time </a:t>
            </a:r>
            <a:r>
              <a:rPr lang="de-DE" dirty="0" err="1"/>
              <a:t>tracking</a:t>
            </a:r>
            <a:endParaRPr lang="de-DE" dirty="0"/>
          </a:p>
          <a:p>
            <a:r>
              <a:rPr lang="de-DE" dirty="0"/>
              <a:t>Custom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, time-</a:t>
            </a:r>
            <a:r>
              <a:rPr lang="de-DE" dirty="0" err="1"/>
              <a:t>entries</a:t>
            </a:r>
            <a:r>
              <a:rPr lang="de-DE" dirty="0"/>
              <a:t>,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users</a:t>
            </a:r>
            <a:endParaRPr lang="de-DE" dirty="0"/>
          </a:p>
          <a:p>
            <a:r>
              <a:rPr lang="de-DE" dirty="0"/>
              <a:t>SCM </a:t>
            </a:r>
            <a:r>
              <a:rPr lang="de-DE" dirty="0" err="1"/>
              <a:t>integration</a:t>
            </a:r>
            <a:r>
              <a:rPr lang="de-DE" dirty="0"/>
              <a:t> (SVN, CVS, </a:t>
            </a:r>
            <a:r>
              <a:rPr lang="de-DE" dirty="0" err="1"/>
              <a:t>Git</a:t>
            </a:r>
            <a:r>
              <a:rPr lang="de-DE" dirty="0"/>
              <a:t>, </a:t>
            </a:r>
            <a:r>
              <a:rPr lang="de-DE" dirty="0" err="1"/>
              <a:t>Mercurial</a:t>
            </a:r>
            <a:r>
              <a:rPr lang="de-DE" dirty="0"/>
              <a:t>, </a:t>
            </a:r>
            <a:r>
              <a:rPr lang="de-DE" dirty="0" err="1"/>
              <a:t>Bazaar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Darcs</a:t>
            </a:r>
            <a:r>
              <a:rPr lang="de-DE" dirty="0"/>
              <a:t>)</a:t>
            </a:r>
          </a:p>
          <a:p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creation</a:t>
            </a:r>
            <a:r>
              <a:rPr lang="de-DE" dirty="0"/>
              <a:t> via email</a:t>
            </a:r>
          </a:p>
          <a:p>
            <a:r>
              <a:rPr lang="de-DE" dirty="0">
                <a:solidFill>
                  <a:schemeClr val="accent1"/>
                </a:solidFill>
              </a:rPr>
              <a:t>Multiple LDAP </a:t>
            </a:r>
            <a:r>
              <a:rPr lang="de-DE" dirty="0" err="1">
                <a:solidFill>
                  <a:schemeClr val="accent1"/>
                </a:solidFill>
              </a:rPr>
              <a:t>authentication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support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 err="1" smtClean="0">
                <a:solidFill>
                  <a:schemeClr val="accent1"/>
                </a:solidFill>
              </a:rPr>
              <a:t>Multilanguage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support</a:t>
            </a:r>
            <a:endParaRPr lang="de-DE" dirty="0">
              <a:solidFill>
                <a:schemeClr val="accent1"/>
              </a:solidFill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23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63882"/>
            <a:ext cx="4968552" cy="270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B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14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tools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Provided by </a:t>
            </a:r>
            <a:r>
              <a:rPr lang="en-US" dirty="0" err="1" smtClean="0"/>
              <a:t>Liferay</a:t>
            </a:r>
            <a:r>
              <a:rPr lang="en-US" dirty="0" smtClean="0"/>
              <a:t> framework:</a:t>
            </a:r>
          </a:p>
          <a:p>
            <a:pPr lvl="1"/>
            <a:r>
              <a:rPr lang="en-US" dirty="0" smtClean="0"/>
              <a:t>Dynamic Data Lists (DDL)</a:t>
            </a:r>
          </a:p>
          <a:p>
            <a:pPr lvl="1"/>
            <a:r>
              <a:rPr lang="en-US" dirty="0" smtClean="0"/>
              <a:t>Documents and media library</a:t>
            </a:r>
          </a:p>
          <a:p>
            <a:pPr lvl="1"/>
            <a:r>
              <a:rPr lang="en-US" dirty="0" smtClean="0"/>
              <a:t>Communication facilities:</a:t>
            </a:r>
          </a:p>
          <a:p>
            <a:pPr lvl="2"/>
            <a:r>
              <a:rPr lang="en-US" dirty="0" smtClean="0"/>
              <a:t>Offline – message boards and page comments</a:t>
            </a:r>
          </a:p>
          <a:p>
            <a:pPr lvl="2"/>
            <a:r>
              <a:rPr lang="en-US" dirty="0" smtClean="0"/>
              <a:t>Online – instant messaging (chat)</a:t>
            </a:r>
          </a:p>
          <a:p>
            <a:r>
              <a:rPr lang="en-US" dirty="0" smtClean="0"/>
              <a:t>Developed by us:</a:t>
            </a:r>
          </a:p>
          <a:p>
            <a:pPr lvl="1"/>
            <a:r>
              <a:rPr lang="en-US" dirty="0" smtClean="0"/>
              <a:t>Electronic tests</a:t>
            </a:r>
          </a:p>
          <a:p>
            <a:pPr lvl="1"/>
            <a:r>
              <a:rPr lang="en-US" dirty="0" smtClean="0"/>
              <a:t>SCORM Player (in progress)</a:t>
            </a:r>
          </a:p>
          <a:p>
            <a:pPr lvl="1"/>
            <a:r>
              <a:rPr lang="en-US" dirty="0" smtClean="0"/>
              <a:t>Event management</a:t>
            </a:r>
          </a:p>
          <a:p>
            <a:pPr lvl="1"/>
            <a:r>
              <a:rPr lang="en-US" dirty="0" smtClean="0"/>
              <a:t>Student grade book</a:t>
            </a:r>
          </a:p>
          <a:p>
            <a:r>
              <a:rPr lang="en-US" dirty="0" smtClean="0"/>
              <a:t>Third-party tools:</a:t>
            </a:r>
          </a:p>
          <a:p>
            <a:pPr lvl="1"/>
            <a:r>
              <a:rPr lang="en-US" dirty="0" err="1" smtClean="0"/>
              <a:t>Redmine</a:t>
            </a:r>
            <a:r>
              <a:rPr lang="en-US" dirty="0" smtClean="0"/>
              <a:t> (project management tool)</a:t>
            </a:r>
          </a:p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A8A9DEEE-0625-4F44-8759-00B310D726CD}" type="slidenum">
              <a:rPr lang="bg-BG" smtClean="0"/>
              <a:t>3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1192696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11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Liferay</a:t>
            </a:r>
            <a:r>
              <a:rPr lang="en-US" dirty="0" smtClean="0"/>
              <a:t>] Dynamic Data List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Collecting simple input from the user / developing entire entry system for real estate listings.</a:t>
            </a:r>
          </a:p>
          <a:p>
            <a:r>
              <a:rPr lang="en-US" dirty="0" smtClean="0"/>
              <a:t>Provide an </a:t>
            </a:r>
            <a:r>
              <a:rPr lang="en-US" dirty="0"/>
              <a:t>easy way to create, aggregate and display new data </a:t>
            </a:r>
            <a:r>
              <a:rPr lang="en-US" dirty="0" smtClean="0"/>
              <a:t>types.</a:t>
            </a:r>
          </a:p>
          <a:p>
            <a:r>
              <a:rPr lang="en-US" dirty="0" smtClean="0"/>
              <a:t>Data </a:t>
            </a:r>
            <a:r>
              <a:rPr lang="en-US" dirty="0"/>
              <a:t>Lists are flexible enough to handle all types of </a:t>
            </a:r>
            <a:r>
              <a:rPr lang="en-US" dirty="0" smtClean="0"/>
              <a:t>data.</a:t>
            </a:r>
          </a:p>
          <a:p>
            <a:r>
              <a:rPr lang="en-US" dirty="0" smtClean="0"/>
              <a:t>Main activities are divided in two concepts: </a:t>
            </a:r>
          </a:p>
          <a:p>
            <a:pPr lvl="1"/>
            <a:r>
              <a:rPr lang="en-US" dirty="0" smtClean="0"/>
              <a:t>Data defining:</a:t>
            </a:r>
          </a:p>
          <a:p>
            <a:pPr lvl="2"/>
            <a:r>
              <a:rPr lang="en-US" dirty="0"/>
              <a:t>Define your own data definitions</a:t>
            </a:r>
          </a:p>
          <a:p>
            <a:pPr lvl="2"/>
            <a:r>
              <a:rPr lang="en-US" dirty="0"/>
              <a:t>Create new lists from those definitions</a:t>
            </a:r>
          </a:p>
          <a:p>
            <a:pPr lvl="2"/>
            <a:r>
              <a:rPr lang="en-US" dirty="0"/>
              <a:t>Customize the input forms for ease of use</a:t>
            </a:r>
          </a:p>
          <a:p>
            <a:pPr lvl="1"/>
            <a:r>
              <a:rPr lang="en-US" dirty="0" smtClean="0"/>
              <a:t>Data displaying:</a:t>
            </a:r>
          </a:p>
          <a:p>
            <a:pPr lvl="2"/>
            <a:r>
              <a:rPr lang="en-US" dirty="0" smtClean="0"/>
              <a:t>Customize </a:t>
            </a:r>
            <a:r>
              <a:rPr lang="en-US" dirty="0"/>
              <a:t>the output format</a:t>
            </a:r>
          </a:p>
          <a:p>
            <a:pPr lvl="2"/>
            <a:r>
              <a:rPr lang="en-US" dirty="0"/>
              <a:t>Integrate lists into </a:t>
            </a:r>
            <a:r>
              <a:rPr lang="en-US" dirty="0" smtClean="0"/>
              <a:t>Workflow</a:t>
            </a:r>
          </a:p>
          <a:p>
            <a:r>
              <a:rPr lang="en-US" dirty="0"/>
              <a:t>Combined with the flexibility provided through templates, the power of languages like Velocity and workflow management, entire applications can be built in a short time</a:t>
            </a:r>
            <a:r>
              <a:rPr lang="en-US" dirty="0" smtClean="0"/>
              <a:t>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sp>
        <p:nvSpPr>
          <p:cNvPr id="6" name="PB"/>
          <p:cNvSpPr/>
          <p:nvPr/>
        </p:nvSpPr>
        <p:spPr>
          <a:xfrm>
            <a:off x="0" y="6705600"/>
            <a:ext cx="1590261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1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Dynamic Data List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530624" cy="4144963"/>
          </a:xfrm>
        </p:spPr>
        <p:txBody>
          <a:bodyPr/>
          <a:lstStyle/>
          <a:p>
            <a:r>
              <a:rPr lang="en-US" dirty="0" smtClean="0"/>
              <a:t>Create a data definition by using a visual builder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5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50014"/>
            <a:ext cx="5359162" cy="453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1987826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40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Dynamic Data List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242592" cy="4144963"/>
          </a:xfrm>
        </p:spPr>
        <p:txBody>
          <a:bodyPr/>
          <a:lstStyle/>
          <a:p>
            <a:r>
              <a:rPr lang="en-US" dirty="0" smtClean="0"/>
              <a:t>Customizing the input form for the data definition.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5469451" cy="464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2385391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38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Dynamic Data List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170584" cy="4144963"/>
          </a:xfrm>
        </p:spPr>
        <p:txBody>
          <a:bodyPr/>
          <a:lstStyle/>
          <a:p>
            <a:r>
              <a:rPr lang="en-US" dirty="0" smtClean="0"/>
              <a:t>Customize the list display by using Velocity or XSLT.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624543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2782956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69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Dynamic Data List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242592" cy="4144963"/>
          </a:xfrm>
        </p:spPr>
        <p:txBody>
          <a:bodyPr/>
          <a:lstStyle/>
          <a:p>
            <a:r>
              <a:rPr lang="en-US" dirty="0" smtClean="0"/>
              <a:t>Custom view of a data list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20" y="1988840"/>
            <a:ext cx="628157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3180522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64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Liferay</a:t>
            </a:r>
            <a:r>
              <a:rPr lang="en-US" dirty="0"/>
              <a:t>] Dynamic Data </a:t>
            </a:r>
            <a:r>
              <a:rPr lang="en-US" dirty="0" smtClean="0"/>
              <a:t>List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91264" cy="727719"/>
          </a:xfrm>
        </p:spPr>
        <p:txBody>
          <a:bodyPr/>
          <a:lstStyle/>
          <a:p>
            <a:r>
              <a:rPr lang="en-US" dirty="0"/>
              <a:t>After </a:t>
            </a:r>
            <a:r>
              <a:rPr lang="en-US" dirty="0" smtClean="0"/>
              <a:t>building custom form backed by a data list is done</a:t>
            </a:r>
            <a:r>
              <a:rPr lang="en-US" dirty="0"/>
              <a:t>, </a:t>
            </a:r>
            <a:r>
              <a:rPr lang="en-US" dirty="0" smtClean="0"/>
              <a:t>a custom workflow can be deployed to </a:t>
            </a:r>
            <a:r>
              <a:rPr lang="en-US" dirty="0"/>
              <a:t>the form and its data.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9DEEE-0625-4F44-8759-00B310D726CD}" type="slidenum">
              <a:rPr lang="bg-BG" smtClean="0"/>
              <a:t>9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Opatija 2012</a:t>
            </a:r>
            <a:endParaRPr lang="bg-B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0"/>
          <a:stretch/>
        </p:blipFill>
        <p:spPr bwMode="auto">
          <a:xfrm>
            <a:off x="467544" y="2924944"/>
            <a:ext cx="82121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B"/>
          <p:cNvSpPr/>
          <p:nvPr/>
        </p:nvSpPr>
        <p:spPr>
          <a:xfrm>
            <a:off x="0" y="6705600"/>
            <a:ext cx="3578087" cy="15240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25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2173</TotalTime>
  <Words>907</Words>
  <Application>Microsoft Office PowerPoint</Application>
  <PresentationFormat>On-screen Show (4:3)</PresentationFormat>
  <Paragraphs>173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Macro</vt:lpstr>
      <vt:lpstr>Supporting tools for the new masters’ curriculum</vt:lpstr>
      <vt:lpstr>What is DeLC?</vt:lpstr>
      <vt:lpstr>Used tools</vt:lpstr>
      <vt:lpstr>[Liferay] Dynamic Data List</vt:lpstr>
      <vt:lpstr>[Liferay] Dynamic Data List</vt:lpstr>
      <vt:lpstr>[Liferay] Dynamic Data List</vt:lpstr>
      <vt:lpstr>[Liferay] Dynamic Data List</vt:lpstr>
      <vt:lpstr>[Liferay] Dynamic Data List</vt:lpstr>
      <vt:lpstr>[Liferay] Dynamic Data List</vt:lpstr>
      <vt:lpstr>[Liferay] Dynamic Data List</vt:lpstr>
      <vt:lpstr>[Liferay] Documents and media library</vt:lpstr>
      <vt:lpstr>[Liferay] Documents and media library</vt:lpstr>
      <vt:lpstr>[Liferay] Documents and media library</vt:lpstr>
      <vt:lpstr>[Liferay] Message boards</vt:lpstr>
      <vt:lpstr>[Liferay] Message boards</vt:lpstr>
      <vt:lpstr>[Liferay] Instant messaging</vt:lpstr>
      <vt:lpstr>[Liferay] Instant messaging</vt:lpstr>
      <vt:lpstr>[Own] e-Tests</vt:lpstr>
      <vt:lpstr>[Own] SCORM Player</vt:lpstr>
      <vt:lpstr>[Own] Event management</vt:lpstr>
      <vt:lpstr>[Own] Grade book</vt:lpstr>
      <vt:lpstr>[Third-party] Project management</vt:lpstr>
      <vt:lpstr>[Third-party] Project management</vt:lpstr>
    </vt:vector>
  </TitlesOfParts>
  <Company>ISY Intellect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tools for The new masters’ curriculum</dc:title>
  <dc:creator>Emil Doychev</dc:creator>
  <cp:lastModifiedBy>Emil Doychev</cp:lastModifiedBy>
  <cp:revision>30</cp:revision>
  <dcterms:created xsi:type="dcterms:W3CDTF">2012-09-06T09:13:48Z</dcterms:created>
  <dcterms:modified xsi:type="dcterms:W3CDTF">2012-09-08T07:38:35Z</dcterms:modified>
</cp:coreProperties>
</file>